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66" r:id="rId3"/>
    <p:sldId id="303" r:id="rId4"/>
    <p:sldId id="304" r:id="rId5"/>
    <p:sldId id="305" r:id="rId6"/>
    <p:sldId id="308" r:id="rId7"/>
    <p:sldId id="309" r:id="rId8"/>
    <p:sldId id="310" r:id="rId9"/>
    <p:sldId id="312" r:id="rId10"/>
    <p:sldId id="31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78" autoAdjust="0"/>
  </p:normalViewPr>
  <p:slideViewPr>
    <p:cSldViewPr snapToGrid="0">
      <p:cViewPr varScale="1">
        <p:scale>
          <a:sx n="66" d="100"/>
          <a:sy n="66" d="100"/>
        </p:scale>
        <p:origin x="1330"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E11ABF78-F664-48D3-BFEC-73ED4D5CCCA7}"/>
    <pc:docChg chg="modSld">
      <pc:chgData name="Gerjan de Ruiter" userId="a2531a62-2f4d-4e73-a7da-0a31b077d76f" providerId="ADAL" clId="{E11ABF78-F664-48D3-BFEC-73ED4D5CCCA7}" dt="2020-12-09T10:40:15.915" v="12" actId="20577"/>
      <pc:docMkLst>
        <pc:docMk/>
      </pc:docMkLst>
      <pc:sldChg chg="modSp mod">
        <pc:chgData name="Gerjan de Ruiter" userId="a2531a62-2f4d-4e73-a7da-0a31b077d76f" providerId="ADAL" clId="{E11ABF78-F664-48D3-BFEC-73ED4D5CCCA7}" dt="2020-12-09T10:40:15.915" v="12" actId="20577"/>
        <pc:sldMkLst>
          <pc:docMk/>
          <pc:sldMk cId="2010101217" sldId="312"/>
        </pc:sldMkLst>
        <pc:spChg chg="mod">
          <ac:chgData name="Gerjan de Ruiter" userId="a2531a62-2f4d-4e73-a7da-0a31b077d76f" providerId="ADAL" clId="{E11ABF78-F664-48D3-BFEC-73ED4D5CCCA7}" dt="2020-12-09T10:40:15.915" v="12" actId="20577"/>
          <ac:spMkLst>
            <pc:docMk/>
            <pc:sldMk cId="2010101217" sldId="312"/>
            <ac:spMk id="4" creationId="{CB9E05D4-4ABB-4DFD-9574-39784C68B5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1DB71-AA0C-4D68-A3F8-F1AF1106DD5B}" type="datetimeFigureOut">
              <a:rPr lang="nl-NL" smtClean="0"/>
              <a:t>9-12-2020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84812-E767-4F97-827D-0B13FE466A73}" type="slidenum">
              <a:rPr lang="nl-NL" smtClean="0"/>
              <a:t>‹nr.›</a:t>
            </a:fld>
            <a:endParaRPr lang="nl-NL"/>
          </a:p>
        </p:txBody>
      </p:sp>
    </p:spTree>
    <p:extLst>
      <p:ext uri="{BB962C8B-B14F-4D97-AF65-F5344CB8AC3E}">
        <p14:creationId xmlns:p14="http://schemas.microsoft.com/office/powerpoint/2010/main" val="69955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t>LE </a:t>
            </a:r>
            <a:r>
              <a:rPr lang="nl-NL" sz="1200" dirty="0"/>
              <a:t>volgt traditioneel het “take-make-</a:t>
            </a:r>
            <a:r>
              <a:rPr lang="nl-NL" sz="1200" dirty="0" err="1"/>
              <a:t>dispose</a:t>
            </a:r>
            <a:r>
              <a:rPr lang="nl-NL" sz="1200" dirty="0"/>
              <a:t>” stappenplan.</a:t>
            </a:r>
          </a:p>
          <a:p>
            <a:r>
              <a:rPr lang="nl-NL" sz="1200" b="1" dirty="0"/>
              <a:t>CE </a:t>
            </a:r>
            <a:r>
              <a:rPr lang="nl-NL" sz="1200" dirty="0"/>
              <a:t>een systeem wordt waarde gecreëerd door te focussen op </a:t>
            </a:r>
            <a:r>
              <a:rPr lang="nl-NL" sz="1200" dirty="0" err="1"/>
              <a:t>waardebehoud</a:t>
            </a:r>
            <a:r>
              <a:rPr lang="nl-NL" sz="1200" dirty="0"/>
              <a:t>. </a:t>
            </a:r>
          </a:p>
          <a:p>
            <a:r>
              <a:rPr lang="en-US" b="1" dirty="0" err="1"/>
              <a:t>Voorbeeld</a:t>
            </a:r>
            <a:r>
              <a:rPr lang="en-US" b="1" dirty="0"/>
              <a:t> </a:t>
            </a:r>
            <a:r>
              <a:rPr lang="en-US" b="1" dirty="0" err="1"/>
              <a:t>rundvlees</a:t>
            </a:r>
            <a:r>
              <a:rPr lang="en-US" b="1" dirty="0"/>
              <a:t>: </a:t>
            </a:r>
          </a:p>
          <a:p>
            <a:r>
              <a:rPr lang="en-US" dirty="0"/>
              <a:t>LE – </a:t>
            </a:r>
            <a:r>
              <a:rPr lang="en-US" dirty="0" err="1"/>
              <a:t>koeien</a:t>
            </a:r>
            <a:r>
              <a:rPr lang="en-US" dirty="0"/>
              <a:t> </a:t>
            </a:r>
            <a:r>
              <a:rPr lang="en-US" dirty="0" err="1"/>
              <a:t>anders</a:t>
            </a:r>
            <a:r>
              <a:rPr lang="en-US" dirty="0"/>
              <a:t> </a:t>
            </a:r>
            <a:r>
              <a:rPr lang="en-US" dirty="0" err="1"/>
              <a:t>voeren</a:t>
            </a:r>
            <a:r>
              <a:rPr lang="en-US" dirty="0"/>
              <a:t>, </a:t>
            </a:r>
            <a:r>
              <a:rPr lang="en-US" dirty="0" err="1"/>
              <a:t>zodat</a:t>
            </a:r>
            <a:r>
              <a:rPr lang="en-US" dirty="0"/>
              <a:t> </a:t>
            </a:r>
            <a:r>
              <a:rPr lang="en-US" dirty="0" err="1"/>
              <a:t>ze</a:t>
            </a:r>
            <a:r>
              <a:rPr lang="en-US" dirty="0"/>
              <a:t> minder </a:t>
            </a:r>
            <a:r>
              <a:rPr lang="en-US" dirty="0" err="1"/>
              <a:t>methaangas</a:t>
            </a:r>
            <a:r>
              <a:rPr lang="en-US" dirty="0"/>
              <a:t> </a:t>
            </a:r>
            <a:r>
              <a:rPr lang="en-US" dirty="0" err="1"/>
              <a:t>uitzstoten</a:t>
            </a:r>
            <a:r>
              <a:rPr lang="en-US" dirty="0"/>
              <a:t> </a:t>
            </a:r>
            <a:r>
              <a:rPr lang="en-US" dirty="0" err="1"/>
              <a:t>voor</a:t>
            </a:r>
            <a:r>
              <a:rPr lang="en-US" dirty="0"/>
              <a:t> </a:t>
            </a:r>
            <a:r>
              <a:rPr lang="en-US" dirty="0" err="1"/>
              <a:t>dezelfde</a:t>
            </a:r>
            <a:r>
              <a:rPr lang="en-US" dirty="0"/>
              <a:t> </a:t>
            </a:r>
            <a:r>
              <a:rPr lang="en-US" dirty="0" err="1"/>
              <a:t>hoeveelheid</a:t>
            </a:r>
            <a:r>
              <a:rPr lang="en-US" dirty="0"/>
              <a:t> </a:t>
            </a:r>
            <a:r>
              <a:rPr lang="en-US" dirty="0" err="1"/>
              <a:t>vlees</a:t>
            </a:r>
            <a:r>
              <a:rPr lang="en-US" dirty="0"/>
              <a:t>. </a:t>
            </a:r>
          </a:p>
          <a:p>
            <a:r>
              <a:rPr lang="en-US" dirty="0"/>
              <a:t>CE – </a:t>
            </a:r>
            <a:r>
              <a:rPr lang="en-US" dirty="0" err="1"/>
              <a:t>Rundvlees</a:t>
            </a:r>
            <a:r>
              <a:rPr lang="en-US" dirty="0"/>
              <a:t> </a:t>
            </a:r>
            <a:r>
              <a:rPr lang="en-US" dirty="0" err="1"/>
              <a:t>wordt</a:t>
            </a:r>
            <a:r>
              <a:rPr lang="en-US" dirty="0"/>
              <a:t> </a:t>
            </a:r>
            <a:r>
              <a:rPr lang="en-US" dirty="0" err="1"/>
              <a:t>niet</a:t>
            </a:r>
            <a:r>
              <a:rPr lang="en-US" dirty="0"/>
              <a:t> </a:t>
            </a:r>
            <a:r>
              <a:rPr lang="en-US" dirty="0" err="1"/>
              <a:t>gemaakt</a:t>
            </a:r>
            <a:r>
              <a:rPr lang="en-US" dirty="0"/>
              <a:t> door </a:t>
            </a:r>
            <a:r>
              <a:rPr lang="en-US" dirty="0" err="1"/>
              <a:t>koeien</a:t>
            </a:r>
            <a:r>
              <a:rPr lang="en-US" dirty="0"/>
              <a:t> maar door </a:t>
            </a:r>
            <a:r>
              <a:rPr lang="en-US" dirty="0" err="1"/>
              <a:t>vleesvervangers</a:t>
            </a:r>
            <a:r>
              <a:rPr lang="en-US" dirty="0"/>
              <a:t>. </a:t>
            </a:r>
            <a:r>
              <a:rPr lang="en-US" dirty="0" err="1"/>
              <a:t>Planten</a:t>
            </a:r>
            <a:r>
              <a:rPr lang="en-US" dirty="0"/>
              <a:t> die </a:t>
            </a:r>
            <a:r>
              <a:rPr lang="en-US" dirty="0" err="1"/>
              <a:t>bijdrage</a:t>
            </a:r>
            <a:r>
              <a:rPr lang="en-US" dirty="0"/>
              <a:t> </a:t>
            </a:r>
            <a:r>
              <a:rPr lang="en-US" dirty="0" err="1"/>
              <a:t>aan</a:t>
            </a:r>
            <a:r>
              <a:rPr lang="en-US" dirty="0"/>
              <a:t> </a:t>
            </a:r>
            <a:r>
              <a:rPr lang="en-US" dirty="0" err="1"/>
              <a:t>een</a:t>
            </a:r>
            <a:r>
              <a:rPr lang="en-US" dirty="0"/>
              <a:t> </a:t>
            </a:r>
            <a:r>
              <a:rPr lang="en-US" dirty="0" err="1"/>
              <a:t>biodiversiteit</a:t>
            </a:r>
            <a:r>
              <a:rPr lang="en-US" dirty="0"/>
              <a:t>. </a:t>
            </a:r>
          </a:p>
        </p:txBody>
      </p:sp>
      <p:sp>
        <p:nvSpPr>
          <p:cNvPr id="4" name="Tijdelijke aanduiding voor dianummer 3"/>
          <p:cNvSpPr>
            <a:spLocks noGrp="1"/>
          </p:cNvSpPr>
          <p:nvPr>
            <p:ph type="sldNum" sz="quarter" idx="5"/>
          </p:nvPr>
        </p:nvSpPr>
        <p:spPr/>
        <p:txBody>
          <a:bodyPr/>
          <a:lstStyle/>
          <a:p>
            <a:fld id="{6B684812-E767-4F97-827D-0B13FE466A73}" type="slidenum">
              <a:rPr lang="nl-NL" smtClean="0"/>
              <a:t>4</a:t>
            </a:fld>
            <a:endParaRPr lang="nl-NL"/>
          </a:p>
        </p:txBody>
      </p:sp>
    </p:spTree>
    <p:extLst>
      <p:ext uri="{BB962C8B-B14F-4D97-AF65-F5344CB8AC3E}">
        <p14:creationId xmlns:p14="http://schemas.microsoft.com/office/powerpoint/2010/main" val="385566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5</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684812-E767-4F97-827D-0B13FE466A73}" type="slidenum">
              <a:rPr lang="nl-NL" smtClean="0"/>
              <a:t>7</a:t>
            </a:fld>
            <a:endParaRPr lang="nl-NL"/>
          </a:p>
        </p:txBody>
      </p:sp>
    </p:spTree>
    <p:extLst>
      <p:ext uri="{BB962C8B-B14F-4D97-AF65-F5344CB8AC3E}">
        <p14:creationId xmlns:p14="http://schemas.microsoft.com/office/powerpoint/2010/main" val="262144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8DD25-C98B-46BF-899D-D6AD5E4D06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82BA625-F68F-47F9-A9E4-474769860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427621-8CAC-4826-AD18-564F5D00E34C}"/>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AAA96F66-7D29-42A3-AD26-5A6FEAF7A7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2C1FC0-D86A-4C29-99CE-6F340F5B19B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45667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02D67-2503-4959-BC01-159B01A47FE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4BE456-9D27-4211-A0FE-66C664E78E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7F133E-AF71-408A-844B-744C77F1D462}"/>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E5773463-23DE-4F93-811C-330D17CE79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FFE2FB-E522-436F-A512-68A36F86510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05118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DCD804-7347-448A-A689-BD9B43137CE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56615BA-FAFE-4903-9008-92631268E00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0D43E8-A341-4240-9B94-FE69B233018D}"/>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347C0BA8-82F5-476D-9826-79D02786C6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954C8C-F4F5-4173-B8B6-E08584B88156}"/>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96924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32889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35362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59240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70437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83279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386716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206678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2842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D4AFF-DE08-49C6-9890-0566598DB5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4E4BA8-9DC0-42DF-AAFF-452FDB49F0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8BE619-7C5B-424A-A3D2-BA20C6420CAF}"/>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498F3028-AD4B-414C-B04E-7AE27BC782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731C99-AD39-42CB-B329-11DD479F40D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545376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77913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9-12-2020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01943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6EE7E-2D80-4488-8F12-67EAE0990EC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F12511-D602-4436-9569-5222AD29E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7B1A2FE-7193-4AFF-8CC4-F873C202FA65}"/>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0F7A4015-F8B2-49D3-B4A3-35B3449911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1AC22A-9CD0-4C72-95F8-3B59394CE0B1}"/>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5686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E0A6C-1FED-4E0C-B19A-8D1938233C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31A432-2823-4ABF-A734-03C489DFDDB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4C6F315-34B8-4D00-BD23-7B54835FB7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2449D3-8D9D-4383-8DA4-8171D02229DD}"/>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6" name="Tijdelijke aanduiding voor voettekst 5">
            <a:extLst>
              <a:ext uri="{FF2B5EF4-FFF2-40B4-BE49-F238E27FC236}">
                <a16:creationId xmlns:a16="http://schemas.microsoft.com/office/drawing/2014/main" id="{49591BCF-13B5-4F19-B1B3-5CF797BF85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E3F61-3B0F-4FFF-B39F-609BF5F4FF0A}"/>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89484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DB79E-FBFC-444D-A729-22E9FFC36E4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B6AB22-49F6-4705-B4B9-CFA549CC1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8742285-AE4A-4063-999F-60012E46617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8892D24-DAF4-4383-A8C0-7F55CA3AA1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E9E42D-BC97-4E21-8537-3CB92E2FD4E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4E1AC52-C3AE-4272-9BF9-4F62E03A9C16}"/>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8" name="Tijdelijke aanduiding voor voettekst 7">
            <a:extLst>
              <a:ext uri="{FF2B5EF4-FFF2-40B4-BE49-F238E27FC236}">
                <a16:creationId xmlns:a16="http://schemas.microsoft.com/office/drawing/2014/main" id="{57A16E51-49AA-499B-A49C-5C410A9A13B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186F47-C6E6-4FD9-BAE6-DD33C2A70E3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84821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C4FFBF-2E4C-416C-B64F-4C0F38C0C50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9D8B8F1-68F3-486A-A474-C806442C9B32}"/>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4" name="Tijdelijke aanduiding voor voettekst 3">
            <a:extLst>
              <a:ext uri="{FF2B5EF4-FFF2-40B4-BE49-F238E27FC236}">
                <a16:creationId xmlns:a16="http://schemas.microsoft.com/office/drawing/2014/main" id="{6BB6DA2C-791B-4F7B-BA25-84DAD3C807D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5E40A16-DAF4-4054-871E-C8EEA4112465}"/>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245492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E95AFB2-ACC9-4416-94CE-0EC6D6014F0B}"/>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3" name="Tijdelijke aanduiding voor voettekst 2">
            <a:extLst>
              <a:ext uri="{FF2B5EF4-FFF2-40B4-BE49-F238E27FC236}">
                <a16:creationId xmlns:a16="http://schemas.microsoft.com/office/drawing/2014/main" id="{64C01907-92A8-4B34-A9DD-94DF2B97111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A3552E0-C0C9-4170-86A4-D91CB997B249}"/>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28169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F7734-9F83-472F-8B97-0AF0318E51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194FFF9-47C8-4080-BA1E-CB5D3451C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02BAAF8-4F5F-407A-8862-AC13EF375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E40B89F-4164-42A0-8831-E6286DFFE389}"/>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6" name="Tijdelijke aanduiding voor voettekst 5">
            <a:extLst>
              <a:ext uri="{FF2B5EF4-FFF2-40B4-BE49-F238E27FC236}">
                <a16:creationId xmlns:a16="http://schemas.microsoft.com/office/drawing/2014/main" id="{F762361C-2009-4B41-959F-EC759E39B5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5DA03F-4FC0-496E-AD50-4A443C8EF1D2}"/>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387542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EE4BB-48C8-49E8-A4B8-AE89D975E1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6E78A7C-FC8B-40BF-8C83-9DF23747A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7081382-4236-44DD-8469-BF537F3BC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0120F2-A012-49FD-8B17-1D78A83B177A}"/>
              </a:ext>
            </a:extLst>
          </p:cNvPr>
          <p:cNvSpPr>
            <a:spLocks noGrp="1"/>
          </p:cNvSpPr>
          <p:nvPr>
            <p:ph type="dt" sz="half" idx="10"/>
          </p:nvPr>
        </p:nvSpPr>
        <p:spPr/>
        <p:txBody>
          <a:bodyPr/>
          <a:lstStyle/>
          <a:p>
            <a:fld id="{FABA6817-34EB-48BC-A12B-9919070E1896}" type="datetimeFigureOut">
              <a:rPr lang="nl-NL" smtClean="0"/>
              <a:t>9-12-2020</a:t>
            </a:fld>
            <a:endParaRPr lang="nl-NL"/>
          </a:p>
        </p:txBody>
      </p:sp>
      <p:sp>
        <p:nvSpPr>
          <p:cNvPr id="6" name="Tijdelijke aanduiding voor voettekst 5">
            <a:extLst>
              <a:ext uri="{FF2B5EF4-FFF2-40B4-BE49-F238E27FC236}">
                <a16:creationId xmlns:a16="http://schemas.microsoft.com/office/drawing/2014/main" id="{AAA40656-0813-46FF-9064-D6A8EB1517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4C5ABD9-FDAE-4E41-A8E7-37388D9C182F}"/>
              </a:ext>
            </a:extLst>
          </p:cNvPr>
          <p:cNvSpPr>
            <a:spLocks noGrp="1"/>
          </p:cNvSpPr>
          <p:nvPr>
            <p:ph type="sldNum" sz="quarter" idx="12"/>
          </p:nvPr>
        </p:nvSpPr>
        <p:spPr/>
        <p:txBody>
          <a:bodyPr/>
          <a:lstStyle/>
          <a:p>
            <a:fld id="{3CC7E38C-8D44-43A9-A0A8-E81091A5B70F}" type="slidenum">
              <a:rPr lang="nl-NL" smtClean="0"/>
              <a:t>‹nr.›</a:t>
            </a:fld>
            <a:endParaRPr lang="nl-NL"/>
          </a:p>
        </p:txBody>
      </p:sp>
    </p:spTree>
    <p:extLst>
      <p:ext uri="{BB962C8B-B14F-4D97-AF65-F5344CB8AC3E}">
        <p14:creationId xmlns:p14="http://schemas.microsoft.com/office/powerpoint/2010/main" val="13141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C3635A-E63B-4181-A06A-F904D3BAD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B5ABF43-2370-40CF-BA3F-E30FCA211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4A3354-42B4-4A09-8AE2-96C72FD82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A6817-34EB-48BC-A12B-9919070E1896}" type="datetimeFigureOut">
              <a:rPr lang="nl-NL" smtClean="0"/>
              <a:t>9-12-2020</a:t>
            </a:fld>
            <a:endParaRPr lang="nl-NL"/>
          </a:p>
        </p:txBody>
      </p:sp>
      <p:sp>
        <p:nvSpPr>
          <p:cNvPr id="5" name="Tijdelijke aanduiding voor voettekst 4">
            <a:extLst>
              <a:ext uri="{FF2B5EF4-FFF2-40B4-BE49-F238E27FC236}">
                <a16:creationId xmlns:a16="http://schemas.microsoft.com/office/drawing/2014/main" id="{E28C9D01-1E59-4A29-A3B9-E6435EE822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4CF23F-B827-411E-8273-B8F09D2AA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E38C-8D44-43A9-A0A8-E81091A5B70F}" type="slidenum">
              <a:rPr lang="nl-NL" smtClean="0"/>
              <a:t>‹nr.›</a:t>
            </a:fld>
            <a:endParaRPr lang="nl-NL"/>
          </a:p>
        </p:txBody>
      </p:sp>
    </p:spTree>
    <p:extLst>
      <p:ext uri="{BB962C8B-B14F-4D97-AF65-F5344CB8AC3E}">
        <p14:creationId xmlns:p14="http://schemas.microsoft.com/office/powerpoint/2010/main" val="1163598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9-12-2020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509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www.c2c-centre.com/product/home-office-supply/dopper-insulated-steel" TargetMode="External"/><Relationship Id="rId7" Type="http://schemas.openxmlformats.org/officeDocument/2006/relationships/image" Target="../media/image17.png"/><Relationship Id="rId2" Type="http://schemas.openxmlformats.org/officeDocument/2006/relationships/hyperlink" Target="http://www.c2c-centre.com/" TargetMode="Externa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hyperlink" Target="http://www.c2c-centre.com/product/fashion-textiles/azure-denim-fabric"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Light" panose="020F0302020204030204"/>
                <a:ea typeface="+mn-ea"/>
                <a:cs typeface="+mn-cs"/>
              </a:rPr>
              <a:t>Circulaire Economie</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499FDF-CDD1-464A-B4C7-5B150E3B80B0}"/>
              </a:ext>
            </a:extLst>
          </p:cNvPr>
          <p:cNvSpPr>
            <a:spLocks noGrp="1"/>
          </p:cNvSpPr>
          <p:nvPr>
            <p:ph type="title"/>
          </p:nvPr>
        </p:nvSpPr>
        <p:spPr/>
        <p:txBody>
          <a:bodyPr/>
          <a:lstStyle/>
          <a:p>
            <a:r>
              <a:rPr lang="nl-NL" dirty="0"/>
              <a:t>Vorige les</a:t>
            </a:r>
          </a:p>
        </p:txBody>
      </p:sp>
      <p:sp>
        <p:nvSpPr>
          <p:cNvPr id="6" name="Tijdelijke aanduiding voor tekst 5">
            <a:extLst>
              <a:ext uri="{FF2B5EF4-FFF2-40B4-BE49-F238E27FC236}">
                <a16:creationId xmlns:a16="http://schemas.microsoft.com/office/drawing/2014/main" id="{ED8A07C4-62DF-4793-AA8B-242F83820C0A}"/>
              </a:ext>
            </a:extLst>
          </p:cNvPr>
          <p:cNvSpPr>
            <a:spLocks noGrp="1"/>
          </p:cNvSpPr>
          <p:nvPr>
            <p:ph type="body" sz="half" idx="2"/>
          </p:nvPr>
        </p:nvSpPr>
        <p:spPr>
          <a:xfrm>
            <a:off x="609600" y="1435101"/>
            <a:ext cx="5307873" cy="4691063"/>
          </a:xfrm>
        </p:spPr>
        <p:txBody>
          <a:bodyPr>
            <a:normAutofit/>
          </a:bodyPr>
          <a:lstStyle/>
          <a:p>
            <a:pPr marL="285750" indent="-285750">
              <a:buFont typeface="Arial" panose="020B0604020202020204" pitchFamily="34" charset="0"/>
              <a:buChar char="•"/>
            </a:pPr>
            <a:r>
              <a:rPr lang="nl-NL" sz="1800" dirty="0"/>
              <a:t>Weet je wat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marL="285750" indent="-285750">
              <a:buFont typeface="Arial" panose="020B0604020202020204" pitchFamily="34" charset="0"/>
              <a:buChar char="•"/>
            </a:pPr>
            <a:r>
              <a:rPr lang="nl-NL" sz="1800" dirty="0"/>
              <a:t>Weet je een twee voorbeelden van </a:t>
            </a:r>
            <a:r>
              <a:rPr lang="nl-NL" sz="1800" dirty="0" err="1"/>
              <a:t>downcycling</a:t>
            </a:r>
            <a:endParaRPr lang="nl-NL" sz="1800" dirty="0"/>
          </a:p>
          <a:p>
            <a:pPr marL="285750" indent="-285750">
              <a:buFont typeface="Arial" panose="020B0604020202020204" pitchFamily="34" charset="0"/>
              <a:buChar char="•"/>
            </a:pPr>
            <a:r>
              <a:rPr lang="nl-NL" sz="1800" dirty="0"/>
              <a:t>Weet je een voorbeeld van </a:t>
            </a:r>
            <a:r>
              <a:rPr lang="nl-NL" sz="1800" dirty="0" err="1"/>
              <a:t>upcycling</a:t>
            </a:r>
            <a:endParaRPr lang="nl-NL" sz="1800" dirty="0"/>
          </a:p>
          <a:p>
            <a:pPr marL="285750" indent="-285750">
              <a:buFont typeface="Arial" panose="020B0604020202020204" pitchFamily="34" charset="0"/>
              <a:buChar char="•"/>
            </a:pPr>
            <a:r>
              <a:rPr lang="nl-NL" sz="1800" dirty="0"/>
              <a:t>Weet je enkele voorbeelden van C2C te benoemen</a:t>
            </a:r>
          </a:p>
          <a:p>
            <a:pPr marL="285750" indent="-285750">
              <a:buFont typeface="Arial" panose="020B0604020202020204" pitchFamily="34" charset="0"/>
              <a:buChar char="•"/>
            </a:pPr>
            <a:r>
              <a:rPr lang="nl-NL" sz="1800" dirty="0"/>
              <a:t>Weet je wanneer iets </a:t>
            </a:r>
            <a:r>
              <a:rPr lang="nl-NL" sz="1800" dirty="0" err="1"/>
              <a:t>cradle</a:t>
            </a:r>
            <a:r>
              <a:rPr lang="nl-NL" sz="1800" dirty="0"/>
              <a:t> </a:t>
            </a:r>
            <a:r>
              <a:rPr lang="nl-NL" sz="1800" dirty="0" err="1"/>
              <a:t>to</a:t>
            </a:r>
            <a:r>
              <a:rPr lang="nl-NL" sz="1800" dirty="0"/>
              <a:t> </a:t>
            </a:r>
            <a:r>
              <a:rPr lang="nl-NL" sz="1800" dirty="0" err="1"/>
              <a:t>cradle</a:t>
            </a:r>
            <a:r>
              <a:rPr lang="nl-NL" sz="1800" dirty="0"/>
              <a:t> is.</a:t>
            </a:r>
          </a:p>
          <a:p>
            <a:pPr marL="285750" indent="-285750">
              <a:buFont typeface="Arial" panose="020B0604020202020204" pitchFamily="34" charset="0"/>
              <a:buChar char="•"/>
            </a:pPr>
            <a:r>
              <a:rPr lang="nl-NL" sz="1800" dirty="0"/>
              <a:t>Kan je kritisch zijn richting de C2C visie.  </a:t>
            </a:r>
          </a:p>
          <a:p>
            <a:pPr marL="285750" indent="-285750">
              <a:buFont typeface="Arial" panose="020B0604020202020204" pitchFamily="34" charset="0"/>
              <a:buChar char="•"/>
            </a:pPr>
            <a:endParaRPr lang="nl-NL" sz="1800" dirty="0"/>
          </a:p>
        </p:txBody>
      </p:sp>
      <p:pic>
        <p:nvPicPr>
          <p:cNvPr id="3" name="Picture 2" descr="Cradle to Cradle - IBB Kondor">
            <a:extLst>
              <a:ext uri="{FF2B5EF4-FFF2-40B4-BE49-F238E27FC236}">
                <a16:creationId xmlns:a16="http://schemas.microsoft.com/office/drawing/2014/main" id="{E0387CD6-E355-459A-B32A-520BEAEA8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12437" y="273050"/>
            <a:ext cx="2933700" cy="195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 en verkoop van oud-papier - WPT">
            <a:extLst>
              <a:ext uri="{FF2B5EF4-FFF2-40B4-BE49-F238E27FC236}">
                <a16:creationId xmlns:a16="http://schemas.microsoft.com/office/drawing/2014/main" id="{AAB75257-46AE-4188-9C01-9284F404E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241" y="2067560"/>
            <a:ext cx="2392680" cy="179451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EC894E05-2939-4F46-B2F3-EDE30D31E86F}"/>
              </a:ext>
            </a:extLst>
          </p:cNvPr>
          <p:cNvPicPr>
            <a:picLocks noChangeAspect="1"/>
          </p:cNvPicPr>
          <p:nvPr/>
        </p:nvPicPr>
        <p:blipFill>
          <a:blip r:embed="rId4"/>
          <a:stretch>
            <a:fillRect/>
          </a:stretch>
        </p:blipFill>
        <p:spPr>
          <a:xfrm>
            <a:off x="7934195" y="2067560"/>
            <a:ext cx="1562046" cy="2079944"/>
          </a:xfrm>
          <a:prstGeom prst="rect">
            <a:avLst/>
          </a:prstGeom>
        </p:spPr>
      </p:pic>
      <p:pic>
        <p:nvPicPr>
          <p:cNvPr id="8" name="Picture 2" descr="Anti parkeerpaal met reflector voor afschermen van loop gebieden">
            <a:extLst>
              <a:ext uri="{FF2B5EF4-FFF2-40B4-BE49-F238E27FC236}">
                <a16:creationId xmlns:a16="http://schemas.microsoft.com/office/drawing/2014/main" id="{375275D8-A3BB-4BF8-9749-5A18816B7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3213" y="4415144"/>
            <a:ext cx="2169806" cy="2169806"/>
          </a:xfrm>
          <a:prstGeom prst="rect">
            <a:avLst/>
          </a:prstGeom>
          <a:noFill/>
          <a:extLst>
            <a:ext uri="{909E8E84-426E-40DD-AFC4-6F175D3DCCD1}">
              <a14:hiddenFill xmlns:a14="http://schemas.microsoft.com/office/drawing/2010/main">
                <a:solidFill>
                  <a:srgbClr val="FFFFFF"/>
                </a:solidFill>
              </a14:hiddenFill>
            </a:ext>
          </a:extLst>
        </p:spPr>
      </p:pic>
      <p:sp>
        <p:nvSpPr>
          <p:cNvPr id="2" name="Niet toegestaan-symbool 1">
            <a:extLst>
              <a:ext uri="{FF2B5EF4-FFF2-40B4-BE49-F238E27FC236}">
                <a16:creationId xmlns:a16="http://schemas.microsoft.com/office/drawing/2014/main" id="{F1773CDF-22A6-4C14-8EE3-ED6E79F4C153}"/>
              </a:ext>
            </a:extLst>
          </p:cNvPr>
          <p:cNvSpPr/>
          <p:nvPr/>
        </p:nvSpPr>
        <p:spPr>
          <a:xfrm>
            <a:off x="8912437" y="2390140"/>
            <a:ext cx="1383030" cy="147447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8892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499FDF-CDD1-464A-B4C7-5B150E3B80B0}"/>
              </a:ext>
            </a:extLst>
          </p:cNvPr>
          <p:cNvSpPr>
            <a:spLocks noGrp="1"/>
          </p:cNvSpPr>
          <p:nvPr>
            <p:ph type="title"/>
          </p:nvPr>
        </p:nvSpPr>
        <p:spPr/>
        <p:txBody>
          <a:bodyPr/>
          <a:lstStyle/>
          <a:p>
            <a:r>
              <a:rPr lang="nl-NL" dirty="0"/>
              <a:t>Aan het einde van de les</a:t>
            </a:r>
          </a:p>
        </p:txBody>
      </p:sp>
      <p:sp>
        <p:nvSpPr>
          <p:cNvPr id="6" name="Tijdelijke aanduiding voor tekst 5">
            <a:extLst>
              <a:ext uri="{FF2B5EF4-FFF2-40B4-BE49-F238E27FC236}">
                <a16:creationId xmlns:a16="http://schemas.microsoft.com/office/drawing/2014/main" id="{ED8A07C4-62DF-4793-AA8B-242F83820C0A}"/>
              </a:ext>
            </a:extLst>
          </p:cNvPr>
          <p:cNvSpPr>
            <a:spLocks noGrp="1"/>
          </p:cNvSpPr>
          <p:nvPr>
            <p:ph type="body" sz="half" idx="2"/>
          </p:nvPr>
        </p:nvSpPr>
        <p:spPr>
          <a:xfrm>
            <a:off x="609600" y="1435101"/>
            <a:ext cx="5307873" cy="4691063"/>
          </a:xfrm>
        </p:spPr>
        <p:txBody>
          <a:bodyPr>
            <a:normAutofit/>
          </a:bodyPr>
          <a:lstStyle/>
          <a:p>
            <a:pPr marL="285750" indent="-285750">
              <a:buFont typeface="Arial" panose="020B0604020202020204" pitchFamily="34" charset="0"/>
              <a:buChar char="•"/>
            </a:pPr>
            <a:r>
              <a:rPr lang="nl-NL" sz="1800" dirty="0"/>
              <a:t>Weet je wat het verschil is tussen duurzaamheid en </a:t>
            </a:r>
            <a:r>
              <a:rPr lang="nl-NL" sz="1800" dirty="0" err="1"/>
              <a:t>cradle</a:t>
            </a:r>
            <a:r>
              <a:rPr lang="nl-NL" sz="1800" dirty="0"/>
              <a:t> </a:t>
            </a:r>
            <a:r>
              <a:rPr lang="nl-NL" sz="1800" dirty="0" err="1"/>
              <a:t>to</a:t>
            </a:r>
            <a:r>
              <a:rPr lang="nl-NL" sz="1800" dirty="0"/>
              <a:t> </a:t>
            </a:r>
            <a:r>
              <a:rPr lang="nl-NL" sz="1800" dirty="0" err="1"/>
              <a:t>cradle</a:t>
            </a:r>
            <a:endParaRPr lang="nl-NL" sz="1800" dirty="0"/>
          </a:p>
          <a:p>
            <a:pPr marL="285750" indent="-285750">
              <a:buFont typeface="Arial" panose="020B0604020202020204" pitchFamily="34" charset="0"/>
              <a:buChar char="•"/>
            </a:pPr>
            <a:r>
              <a:rPr lang="nl-NL" sz="1800" dirty="0"/>
              <a:t>Weet je welke principes er worden toegepast bij </a:t>
            </a:r>
            <a:r>
              <a:rPr lang="nl-NL" sz="1800" dirty="0" err="1"/>
              <a:t>cradle</a:t>
            </a:r>
            <a:r>
              <a:rPr lang="nl-NL" sz="1800" dirty="0"/>
              <a:t> </a:t>
            </a:r>
            <a:r>
              <a:rPr lang="nl-NL" sz="1800" dirty="0" err="1"/>
              <a:t>to</a:t>
            </a:r>
            <a:r>
              <a:rPr lang="nl-NL" sz="1800" dirty="0"/>
              <a:t> </a:t>
            </a:r>
            <a:r>
              <a:rPr lang="nl-NL" sz="1800" dirty="0" err="1"/>
              <a:t>cradle</a:t>
            </a:r>
            <a:endParaRPr lang="nl-NL" sz="1800" dirty="0"/>
          </a:p>
          <a:p>
            <a:pPr marL="285750" indent="-285750">
              <a:buFont typeface="Arial" panose="020B0604020202020204" pitchFamily="34" charset="0"/>
              <a:buChar char="•"/>
            </a:pPr>
            <a:r>
              <a:rPr lang="nl-NL" sz="1800" dirty="0"/>
              <a:t>Kan je zelf een feedbackloop systeem uitschrijven</a:t>
            </a:r>
          </a:p>
        </p:txBody>
      </p:sp>
      <p:pic>
        <p:nvPicPr>
          <p:cNvPr id="5122" name="Picture 2">
            <a:extLst>
              <a:ext uri="{FF2B5EF4-FFF2-40B4-BE49-F238E27FC236}">
                <a16:creationId xmlns:a16="http://schemas.microsoft.com/office/drawing/2014/main" id="{BF0D6F21-1099-4788-922F-FFBE0AF059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6410" y="3094981"/>
            <a:ext cx="6290310" cy="339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5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A6754-D420-4D49-8959-324ED4B2360C}"/>
              </a:ext>
            </a:extLst>
          </p:cNvPr>
          <p:cNvSpPr>
            <a:spLocks noGrp="1"/>
          </p:cNvSpPr>
          <p:nvPr>
            <p:ph type="title"/>
          </p:nvPr>
        </p:nvSpPr>
        <p:spPr/>
        <p:txBody>
          <a:bodyPr/>
          <a:lstStyle/>
          <a:p>
            <a:r>
              <a:rPr lang="nl-NL" dirty="0" err="1"/>
              <a:t>Cradle</a:t>
            </a:r>
            <a:r>
              <a:rPr lang="nl-NL" dirty="0"/>
              <a:t> </a:t>
            </a:r>
            <a:r>
              <a:rPr lang="nl-NL" dirty="0" err="1"/>
              <a:t>to</a:t>
            </a:r>
            <a:r>
              <a:rPr lang="nl-NL" dirty="0"/>
              <a:t> </a:t>
            </a:r>
            <a:r>
              <a:rPr lang="nl-NL" dirty="0" err="1"/>
              <a:t>Cradle</a:t>
            </a:r>
            <a:endParaRPr lang="nl-NL" dirty="0"/>
          </a:p>
        </p:txBody>
      </p:sp>
      <p:sp>
        <p:nvSpPr>
          <p:cNvPr id="4" name="Tijdelijke aanduiding voor tekst 3">
            <a:extLst>
              <a:ext uri="{FF2B5EF4-FFF2-40B4-BE49-F238E27FC236}">
                <a16:creationId xmlns:a16="http://schemas.microsoft.com/office/drawing/2014/main" id="{10FEB9E8-7C70-4522-8BF2-D76A6533F077}"/>
              </a:ext>
            </a:extLst>
          </p:cNvPr>
          <p:cNvSpPr>
            <a:spLocks noGrp="1"/>
          </p:cNvSpPr>
          <p:nvPr>
            <p:ph type="body" sz="half" idx="2"/>
          </p:nvPr>
        </p:nvSpPr>
        <p:spPr/>
        <p:txBody>
          <a:bodyPr/>
          <a:lstStyle/>
          <a:p>
            <a:r>
              <a:rPr lang="nl-NL" dirty="0"/>
              <a:t>Een intelligente manier van product ontwerpen en gebruiken. Hierbij worden de volgende principes uit de natuur toegepast:</a:t>
            </a:r>
          </a:p>
          <a:p>
            <a:pPr marL="342900" indent="-342900">
              <a:buFont typeface="+mj-lt"/>
              <a:buAutoNum type="arabicPeriod"/>
            </a:pPr>
            <a:r>
              <a:rPr lang="nl-NL" dirty="0"/>
              <a:t>Gesloten kringloop </a:t>
            </a:r>
          </a:p>
          <a:p>
            <a:pPr marL="342900" indent="-342900">
              <a:buFont typeface="+mj-lt"/>
              <a:buAutoNum type="arabicPeriod"/>
            </a:pPr>
            <a:r>
              <a:rPr lang="nl-NL" dirty="0"/>
              <a:t>Gebruik de zon als energiebron, hernieuwbare energie… </a:t>
            </a:r>
          </a:p>
          <a:p>
            <a:pPr marL="342900" indent="-342900">
              <a:buFont typeface="+mj-lt"/>
              <a:buAutoNum type="arabicPeriod"/>
            </a:pPr>
            <a:r>
              <a:rPr lang="nl-NL" dirty="0"/>
              <a:t>Ga voor diversiteit</a:t>
            </a:r>
          </a:p>
          <a:p>
            <a:endParaRPr lang="nl-NL" dirty="0"/>
          </a:p>
          <a:p>
            <a:r>
              <a:rPr lang="nl-NL" sz="1400" dirty="0"/>
              <a:t>“</a:t>
            </a:r>
            <a:r>
              <a:rPr lang="nl-NL" sz="1400" dirty="0" err="1"/>
              <a:t>doing</a:t>
            </a:r>
            <a:r>
              <a:rPr lang="nl-NL" sz="1400" dirty="0"/>
              <a:t> de right </a:t>
            </a:r>
            <a:r>
              <a:rPr lang="nl-NL" sz="1400" dirty="0" err="1"/>
              <a:t>things</a:t>
            </a:r>
            <a:r>
              <a:rPr lang="nl-NL" sz="1400" dirty="0"/>
              <a:t> </a:t>
            </a:r>
            <a:r>
              <a:rPr lang="nl-NL" sz="1400" dirty="0" err="1"/>
              <a:t>tight</a:t>
            </a:r>
            <a:r>
              <a:rPr lang="nl-NL" sz="1400" dirty="0"/>
              <a:t> first”</a:t>
            </a:r>
          </a:p>
          <a:p>
            <a:endParaRPr lang="nl-NL" dirty="0"/>
          </a:p>
          <a:p>
            <a:r>
              <a:rPr lang="nl-NL" i="1" dirty="0"/>
              <a:t>Duurzaam en </a:t>
            </a:r>
            <a:r>
              <a:rPr lang="nl-NL" i="1" dirty="0" err="1"/>
              <a:t>cradle</a:t>
            </a:r>
            <a:r>
              <a:rPr lang="nl-NL" i="1" dirty="0"/>
              <a:t> </a:t>
            </a:r>
            <a:r>
              <a:rPr lang="nl-NL" i="1" dirty="0" err="1"/>
              <a:t>to</a:t>
            </a:r>
            <a:r>
              <a:rPr lang="nl-NL" i="1" dirty="0"/>
              <a:t> </a:t>
            </a:r>
            <a:r>
              <a:rPr lang="nl-NL" i="1" dirty="0" err="1"/>
              <a:t>cradle</a:t>
            </a:r>
            <a:r>
              <a:rPr lang="nl-NL" i="1" dirty="0"/>
              <a:t> zijn niet gelijk aan elkaar. </a:t>
            </a:r>
          </a:p>
          <a:p>
            <a:endParaRPr lang="nl-NL" sz="1400" i="1" dirty="0"/>
          </a:p>
          <a:p>
            <a:r>
              <a:rPr lang="nl-NL" i="1" dirty="0"/>
              <a:t>“making </a:t>
            </a:r>
            <a:r>
              <a:rPr lang="nl-NL" i="1" dirty="0" err="1"/>
              <a:t>things</a:t>
            </a:r>
            <a:r>
              <a:rPr lang="nl-NL" i="1" dirty="0"/>
              <a:t> </a:t>
            </a:r>
            <a:r>
              <a:rPr lang="nl-NL" i="1" dirty="0" err="1"/>
              <a:t>less</a:t>
            </a:r>
            <a:r>
              <a:rPr lang="nl-NL" i="1" dirty="0"/>
              <a:t> bad”</a:t>
            </a:r>
            <a:endParaRPr lang="nl-NL" sz="1400" i="1" dirty="0"/>
          </a:p>
        </p:txBody>
      </p:sp>
      <p:pic>
        <p:nvPicPr>
          <p:cNvPr id="5" name="Picture 2">
            <a:extLst>
              <a:ext uri="{FF2B5EF4-FFF2-40B4-BE49-F238E27FC236}">
                <a16:creationId xmlns:a16="http://schemas.microsoft.com/office/drawing/2014/main" id="{37DD0F53-B298-4DD6-862F-44CF50D667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854418" y="615128"/>
            <a:ext cx="6047530" cy="3165504"/>
          </a:xfrm>
          <a:prstGeom prst="rect">
            <a:avLst/>
          </a:prstGeom>
          <a:solidFill>
            <a:srgbClr val="FFFFFF"/>
          </a:solidFill>
        </p:spPr>
      </p:pic>
      <p:pic>
        <p:nvPicPr>
          <p:cNvPr id="6" name="Tijdelijke aanduiding voor inhoud 4">
            <a:extLst>
              <a:ext uri="{FF2B5EF4-FFF2-40B4-BE49-F238E27FC236}">
                <a16:creationId xmlns:a16="http://schemas.microsoft.com/office/drawing/2014/main" id="{55DF1C06-BBF9-4DB7-A79F-A6CE49CE654B}"/>
              </a:ext>
            </a:extLst>
          </p:cNvPr>
          <p:cNvPicPr>
            <a:picLocks noChangeAspect="1"/>
          </p:cNvPicPr>
          <p:nvPr/>
        </p:nvPicPr>
        <p:blipFill rotWithShape="1">
          <a:blip r:embed="rId4"/>
          <a:srcRect l="16087" t="36901" r="41816" b="37755"/>
          <a:stretch/>
        </p:blipFill>
        <p:spPr>
          <a:xfrm>
            <a:off x="4547551" y="4398914"/>
            <a:ext cx="6047531" cy="2047970"/>
          </a:xfrm>
          <a:prstGeom prst="rect">
            <a:avLst/>
          </a:prstGeom>
        </p:spPr>
      </p:pic>
    </p:spTree>
    <p:extLst>
      <p:ext uri="{BB962C8B-B14F-4D97-AF65-F5344CB8AC3E}">
        <p14:creationId xmlns:p14="http://schemas.microsoft.com/office/powerpoint/2010/main" val="185723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p:txBody>
          <a:bodyPr/>
          <a:lstStyle/>
          <a:p>
            <a:r>
              <a:rPr lang="nl-NL" dirty="0"/>
              <a:t>1. 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0" i="0" dirty="0">
              <a:solidFill>
                <a:srgbClr val="444444"/>
              </a:solidFill>
              <a:effectLst/>
            </a:endParaRPr>
          </a:p>
          <a:p>
            <a:pPr algn="l" fontAlgn="base"/>
            <a:r>
              <a:rPr lang="nl-NL" sz="1800" b="1" i="0" dirty="0">
                <a:solidFill>
                  <a:srgbClr val="444444"/>
                </a:solidFill>
                <a:effectLst/>
              </a:rPr>
              <a:t>Afval bestaat niet.</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61573" y="1795567"/>
            <a:ext cx="6815137" cy="287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3CA4-61CA-4A7D-AE75-5167FB029A8D}"/>
              </a:ext>
            </a:extLst>
          </p:cNvPr>
          <p:cNvSpPr>
            <a:spLocks noGrp="1"/>
          </p:cNvSpPr>
          <p:nvPr>
            <p:ph type="title"/>
          </p:nvPr>
        </p:nvSpPr>
        <p:spPr/>
        <p:txBody>
          <a:bodyPr/>
          <a:lstStyle/>
          <a:p>
            <a:r>
              <a:rPr lang="nl-NL" dirty="0"/>
              <a:t>2. Hernieuwbare energie</a:t>
            </a:r>
          </a:p>
        </p:txBody>
      </p:sp>
      <p:pic>
        <p:nvPicPr>
          <p:cNvPr id="5" name="Tijdelijke aanduiding voor inhoud 4">
            <a:extLst>
              <a:ext uri="{FF2B5EF4-FFF2-40B4-BE49-F238E27FC236}">
                <a16:creationId xmlns:a16="http://schemas.microsoft.com/office/drawing/2014/main" id="{1D525F54-7D67-4C52-8EC0-95C5AC6F86D0}"/>
              </a:ext>
            </a:extLst>
          </p:cNvPr>
          <p:cNvPicPr>
            <a:picLocks noGrp="1" noChangeAspect="1"/>
          </p:cNvPicPr>
          <p:nvPr>
            <p:ph idx="1"/>
          </p:nvPr>
        </p:nvPicPr>
        <p:blipFill rotWithShape="1">
          <a:blip r:embed="rId2"/>
          <a:srcRect l="28316" t="30680" r="28750" b="16871"/>
          <a:stretch/>
        </p:blipFill>
        <p:spPr>
          <a:xfrm>
            <a:off x="4767262" y="1293192"/>
            <a:ext cx="6815137" cy="4683095"/>
          </a:xfrm>
          <a:prstGeom prst="rect">
            <a:avLst/>
          </a:prstGeom>
        </p:spPr>
      </p:pic>
    </p:spTree>
    <p:extLst>
      <p:ext uri="{BB962C8B-B14F-4D97-AF65-F5344CB8AC3E}">
        <p14:creationId xmlns:p14="http://schemas.microsoft.com/office/powerpoint/2010/main" val="208508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B0838-EEAE-417A-8855-CD40C470D8AE}"/>
              </a:ext>
            </a:extLst>
          </p:cNvPr>
          <p:cNvSpPr>
            <a:spLocks noGrp="1"/>
          </p:cNvSpPr>
          <p:nvPr>
            <p:ph type="title"/>
          </p:nvPr>
        </p:nvSpPr>
        <p:spPr/>
        <p:txBody>
          <a:bodyPr/>
          <a:lstStyle/>
          <a:p>
            <a:r>
              <a:rPr lang="nl-NL" dirty="0"/>
              <a:t>3. (bio)diversiteit</a:t>
            </a:r>
          </a:p>
        </p:txBody>
      </p:sp>
      <p:sp>
        <p:nvSpPr>
          <p:cNvPr id="4" name="Tijdelijke aanduiding voor tekst 3">
            <a:extLst>
              <a:ext uri="{FF2B5EF4-FFF2-40B4-BE49-F238E27FC236}">
                <a16:creationId xmlns:a16="http://schemas.microsoft.com/office/drawing/2014/main" id="{EC6D79EE-C048-4E26-94B4-262013CA867F}"/>
              </a:ext>
            </a:extLst>
          </p:cNvPr>
          <p:cNvSpPr>
            <a:spLocks noGrp="1"/>
          </p:cNvSpPr>
          <p:nvPr>
            <p:ph type="body" sz="half" idx="2"/>
          </p:nvPr>
        </p:nvSpPr>
        <p:spPr>
          <a:xfrm>
            <a:off x="609601" y="1435101"/>
            <a:ext cx="4157132" cy="4691063"/>
          </a:xfrm>
        </p:spPr>
        <p:txBody>
          <a:bodyPr/>
          <a:lstStyle/>
          <a:p>
            <a:r>
              <a:rPr lang="nl-NL" dirty="0"/>
              <a:t>Biodiversiteit is een term om aan het aantal organisme aan te geven binnen een ecosysteem. </a:t>
            </a:r>
          </a:p>
          <a:p>
            <a:endParaRPr lang="nl-NL" dirty="0"/>
          </a:p>
          <a:p>
            <a:endParaRPr lang="nl-NL" dirty="0"/>
          </a:p>
          <a:p>
            <a:r>
              <a:rPr lang="nl-NL" dirty="0"/>
              <a:t>Diversiteit is cruciaal voor mensen. </a:t>
            </a:r>
          </a:p>
          <a:p>
            <a:r>
              <a:rPr lang="nl-NL" dirty="0"/>
              <a:t>-In de natuur zorgt diversiteit voor onder andere vruchtbare grond. </a:t>
            </a:r>
          </a:p>
          <a:p>
            <a:r>
              <a:rPr lang="nl-NL" dirty="0"/>
              <a:t>- Sociaal zorgt diversiteit in culturen voor verschillende ideeën. </a:t>
            </a:r>
          </a:p>
        </p:txBody>
      </p:sp>
      <p:pic>
        <p:nvPicPr>
          <p:cNvPr id="1026" name="Picture 2" descr="Windparken maken Noordzee rijker aan biodiversiteit'">
            <a:extLst>
              <a:ext uri="{FF2B5EF4-FFF2-40B4-BE49-F238E27FC236}">
                <a16:creationId xmlns:a16="http://schemas.microsoft.com/office/drawing/2014/main" id="{CFCD627A-0512-4A9C-ABDD-32C6FC7CC5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41633" y="446643"/>
            <a:ext cx="6231785" cy="248784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E61BCC5-4BEC-4472-B996-426B9A4D358C}"/>
              </a:ext>
            </a:extLst>
          </p:cNvPr>
          <p:cNvPicPr>
            <a:picLocks noChangeAspect="1"/>
          </p:cNvPicPr>
          <p:nvPr/>
        </p:nvPicPr>
        <p:blipFill>
          <a:blip r:embed="rId4"/>
          <a:stretch>
            <a:fillRect/>
          </a:stretch>
        </p:blipFill>
        <p:spPr>
          <a:xfrm>
            <a:off x="5441633" y="3429000"/>
            <a:ext cx="6231785" cy="3115893"/>
          </a:xfrm>
          <a:prstGeom prst="rect">
            <a:avLst/>
          </a:prstGeom>
        </p:spPr>
      </p:pic>
    </p:spTree>
    <p:extLst>
      <p:ext uri="{BB962C8B-B14F-4D97-AF65-F5344CB8AC3E}">
        <p14:creationId xmlns:p14="http://schemas.microsoft.com/office/powerpoint/2010/main" val="194239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54628-549D-42EB-9F17-63D85312D39B}"/>
              </a:ext>
            </a:extLst>
          </p:cNvPr>
          <p:cNvSpPr>
            <a:spLocks noGrp="1"/>
          </p:cNvSpPr>
          <p:nvPr>
            <p:ph type="title"/>
          </p:nvPr>
        </p:nvSpPr>
        <p:spPr>
          <a:xfrm>
            <a:off x="1082887" y="731836"/>
            <a:ext cx="4011084" cy="449264"/>
          </a:xfrm>
        </p:spPr>
        <p:txBody>
          <a:bodyPr/>
          <a:lstStyle/>
          <a:p>
            <a:r>
              <a:rPr lang="nl-NL" sz="1800" dirty="0">
                <a:effectLst/>
                <a:ea typeface="Calibri" panose="020F0502020204030204" pitchFamily="34" charset="0"/>
              </a:rPr>
              <a:t>Opdracht </a:t>
            </a:r>
            <a:r>
              <a:rPr lang="nl-NL" sz="1800" dirty="0" err="1">
                <a:effectLst/>
                <a:ea typeface="Calibri" panose="020F0502020204030204" pitchFamily="34" charset="0"/>
              </a:rPr>
              <a:t>cradle</a:t>
            </a:r>
            <a:r>
              <a:rPr lang="nl-NL" sz="1800" dirty="0">
                <a:effectLst/>
                <a:ea typeface="Calibri" panose="020F0502020204030204" pitchFamily="34" charset="0"/>
              </a:rPr>
              <a:t> </a:t>
            </a:r>
            <a:r>
              <a:rPr lang="nl-NL" sz="1800" dirty="0" err="1">
                <a:effectLst/>
                <a:ea typeface="Calibri" panose="020F0502020204030204" pitchFamily="34" charset="0"/>
              </a:rPr>
              <a:t>to</a:t>
            </a:r>
            <a:r>
              <a:rPr lang="nl-NL" sz="1800" dirty="0">
                <a:effectLst/>
                <a:ea typeface="Calibri" panose="020F0502020204030204" pitchFamily="34" charset="0"/>
              </a:rPr>
              <a:t> </a:t>
            </a:r>
            <a:r>
              <a:rPr lang="nl-NL" sz="1800" dirty="0" err="1">
                <a:effectLst/>
                <a:ea typeface="Calibri" panose="020F0502020204030204" pitchFamily="34" charset="0"/>
              </a:rPr>
              <a:t>cradle</a:t>
            </a:r>
            <a:endParaRPr lang="nl-NL" sz="1800" dirty="0">
              <a:effectLst/>
              <a:ea typeface="Calibri" panose="020F0502020204030204" pitchFamily="34" charset="0"/>
            </a:endParaRPr>
          </a:p>
        </p:txBody>
      </p:sp>
      <p:sp>
        <p:nvSpPr>
          <p:cNvPr id="4" name="Tijdelijke aanduiding voor tekst 3">
            <a:extLst>
              <a:ext uri="{FF2B5EF4-FFF2-40B4-BE49-F238E27FC236}">
                <a16:creationId xmlns:a16="http://schemas.microsoft.com/office/drawing/2014/main" id="{CB9E05D4-4ABB-4DFD-9574-39784C68B528}"/>
              </a:ext>
            </a:extLst>
          </p:cNvPr>
          <p:cNvSpPr>
            <a:spLocks noGrp="1"/>
          </p:cNvSpPr>
          <p:nvPr>
            <p:ph type="body" sz="half" idx="2"/>
          </p:nvPr>
        </p:nvSpPr>
        <p:spPr>
          <a:xfrm>
            <a:off x="1082886" y="1181100"/>
            <a:ext cx="4291541" cy="5329332"/>
          </a:xfrm>
        </p:spPr>
        <p:txBody>
          <a:bodyPr>
            <a:normAutofit/>
          </a:bodyPr>
          <a:lstStyle/>
          <a:p>
            <a:r>
              <a:rPr lang="nl-NL" sz="1800" b="1" dirty="0">
                <a:effectLst/>
              </a:rPr>
              <a:t>Hoe: </a:t>
            </a:r>
            <a:r>
              <a:rPr lang="nl-NL" sz="1800" dirty="0">
                <a:effectLst/>
              </a:rPr>
              <a:t>IBS groepen</a:t>
            </a:r>
            <a:br>
              <a:rPr lang="nl-NL" sz="1800" dirty="0"/>
            </a:br>
            <a:r>
              <a:rPr lang="nl-NL" sz="1800" b="1" dirty="0">
                <a:effectLst/>
              </a:rPr>
              <a:t>Hulp</a:t>
            </a:r>
            <a:r>
              <a:rPr lang="nl-NL" sz="1800" dirty="0">
                <a:effectLst/>
              </a:rPr>
              <a:t>: Internet, </a:t>
            </a:r>
            <a:r>
              <a:rPr lang="nl-NL" sz="1800" dirty="0">
                <a:hlinkClick r:id="rId2"/>
              </a:rPr>
              <a:t>www.c2c-centre.com</a:t>
            </a:r>
            <a:br>
              <a:rPr lang="nl-NL" sz="1800" dirty="0"/>
            </a:br>
            <a:r>
              <a:rPr lang="nl-NL" sz="1800" b="1" dirty="0">
                <a:effectLst/>
              </a:rPr>
              <a:t>Uitkomst:</a:t>
            </a:r>
            <a:r>
              <a:rPr lang="nl-NL" sz="1800" dirty="0">
                <a:effectLst/>
              </a:rPr>
              <a:t> Een getekende en beschreven kringloop van dopper en </a:t>
            </a:r>
            <a:r>
              <a:rPr lang="nl-NL" sz="1800" dirty="0" err="1">
                <a:effectLst/>
              </a:rPr>
              <a:t>pioneer</a:t>
            </a:r>
            <a:r>
              <a:rPr lang="nl-NL" sz="1800" dirty="0">
                <a:effectLst/>
              </a:rPr>
              <a:t> </a:t>
            </a:r>
            <a:r>
              <a:rPr lang="nl-NL" sz="1800" dirty="0" err="1">
                <a:effectLst/>
              </a:rPr>
              <a:t>denmin</a:t>
            </a:r>
            <a:r>
              <a:rPr lang="nl-NL" sz="1800" dirty="0">
                <a:effectLst/>
              </a:rPr>
              <a:t> </a:t>
            </a:r>
            <a:r>
              <a:rPr lang="nl-NL" sz="1800" dirty="0" err="1">
                <a:effectLst/>
              </a:rPr>
              <a:t>limited</a:t>
            </a:r>
            <a:endParaRPr lang="nl-NL" sz="1800" dirty="0">
              <a:effectLst/>
            </a:endParaRPr>
          </a:p>
          <a:p>
            <a:r>
              <a:rPr lang="nl-NL" sz="1800" b="1" dirty="0">
                <a:effectLst/>
              </a:rPr>
              <a:t>Tijd:</a:t>
            </a:r>
            <a:r>
              <a:rPr lang="nl-NL" sz="1800" dirty="0">
                <a:effectLst/>
              </a:rPr>
              <a:t> 45 minuten:</a:t>
            </a:r>
            <a:br>
              <a:rPr lang="nl-NL" sz="1800" dirty="0">
                <a:effectLst/>
              </a:rPr>
            </a:br>
            <a:r>
              <a:rPr lang="nl-NL" sz="1800" b="1" dirty="0">
                <a:effectLst/>
              </a:rPr>
              <a:t>Wat: </a:t>
            </a:r>
            <a:r>
              <a:rPr lang="nl-NL" sz="1800" dirty="0">
                <a:effectLst/>
              </a:rPr>
              <a:t>Maak een poster digitaal</a:t>
            </a:r>
            <a:r>
              <a:rPr lang="nl-NL" sz="1800" b="1" dirty="0">
                <a:effectLst/>
              </a:rPr>
              <a:t> </a:t>
            </a:r>
            <a:r>
              <a:rPr lang="nl-NL" sz="1800" dirty="0">
                <a:effectLst/>
                <a:ea typeface="Calibri" panose="020F0502020204030204" pitchFamily="34" charset="0"/>
              </a:rPr>
              <a:t>en beschrijf de kringloop van ‘</a:t>
            </a:r>
            <a:r>
              <a:rPr lang="nl-NL" sz="1800" dirty="0" err="1">
                <a:effectLst/>
                <a:ea typeface="Calibri" panose="020F0502020204030204" pitchFamily="34" charset="0"/>
              </a:rPr>
              <a:t>cradle</a:t>
            </a:r>
            <a:r>
              <a:rPr lang="nl-NL" sz="1800" dirty="0">
                <a:effectLst/>
                <a:ea typeface="Calibri" panose="020F0502020204030204" pitchFamily="34" charset="0"/>
              </a:rPr>
              <a:t> </a:t>
            </a:r>
            <a:r>
              <a:rPr lang="nl-NL" sz="1800" dirty="0" err="1">
                <a:effectLst/>
                <a:ea typeface="Calibri" panose="020F0502020204030204" pitchFamily="34" charset="0"/>
              </a:rPr>
              <a:t>to</a:t>
            </a:r>
            <a:r>
              <a:rPr lang="nl-NL" sz="1800" dirty="0">
                <a:effectLst/>
                <a:ea typeface="Calibri" panose="020F0502020204030204" pitchFamily="34" charset="0"/>
              </a:rPr>
              <a:t> </a:t>
            </a:r>
            <a:r>
              <a:rPr lang="nl-NL" sz="1800" dirty="0" err="1">
                <a:effectLst/>
                <a:ea typeface="Calibri" panose="020F0502020204030204" pitchFamily="34" charset="0"/>
              </a:rPr>
              <a:t>cradle</a:t>
            </a:r>
            <a:r>
              <a:rPr lang="nl-NL" sz="1800" dirty="0">
                <a:effectLst/>
                <a:ea typeface="Calibri" panose="020F0502020204030204" pitchFamily="34" charset="0"/>
              </a:rPr>
              <a:t>’- </a:t>
            </a:r>
            <a:r>
              <a:rPr lang="nl-NL" sz="1800" b="1" dirty="0">
                <a:effectLst/>
                <a:ea typeface="Calibri" panose="020F0502020204030204" pitchFamily="34" charset="0"/>
              </a:rPr>
              <a:t>dopper</a:t>
            </a:r>
            <a:r>
              <a:rPr lang="nl-NL" sz="1800" dirty="0">
                <a:effectLst/>
                <a:ea typeface="Calibri" panose="020F0502020204030204" pitchFamily="34" charset="0"/>
              </a:rPr>
              <a:t> &amp; </a:t>
            </a:r>
            <a:r>
              <a:rPr lang="nl-NL" sz="1800" b="1" i="0" dirty="0" err="1">
                <a:effectLst/>
              </a:rPr>
              <a:t>Pioneer</a:t>
            </a:r>
            <a:r>
              <a:rPr lang="nl-NL" sz="1800" b="1" i="0" dirty="0">
                <a:effectLst/>
              </a:rPr>
              <a:t> Denim Limited </a:t>
            </a:r>
            <a:r>
              <a:rPr lang="nl-NL" sz="1800" i="0" dirty="0">
                <a:effectLst/>
              </a:rPr>
              <a:t>en een </a:t>
            </a:r>
            <a:r>
              <a:rPr lang="nl-NL" sz="1800" b="1" i="0" dirty="0">
                <a:effectLst/>
              </a:rPr>
              <a:t>eigen</a:t>
            </a:r>
            <a:r>
              <a:rPr lang="nl-NL" sz="1800" i="0" dirty="0">
                <a:effectLst/>
              </a:rPr>
              <a:t> </a:t>
            </a:r>
            <a:r>
              <a:rPr lang="nl-NL" sz="1800" b="1" i="0" dirty="0">
                <a:effectLst/>
              </a:rPr>
              <a:t>voorbeeld</a:t>
            </a:r>
          </a:p>
          <a:p>
            <a:pPr marL="285750" indent="-285750">
              <a:buFontTx/>
              <a:buChar char="-"/>
            </a:pPr>
            <a:r>
              <a:rPr lang="nl-NL" sz="1800" dirty="0"/>
              <a:t>Leg kort uit wat C2C inhoud, iedereen moet het begrijpen!</a:t>
            </a:r>
          </a:p>
          <a:p>
            <a:pPr marL="285750" indent="-285750">
              <a:buFontTx/>
              <a:buChar char="-"/>
            </a:pPr>
            <a:r>
              <a:rPr lang="nl-NL" sz="1800" i="0" dirty="0">
                <a:effectLst/>
              </a:rPr>
              <a:t>Er moet een bio &amp; technologische cyclussen in zitten</a:t>
            </a:r>
          </a:p>
          <a:p>
            <a:pPr marL="285750" indent="-285750">
              <a:buFontTx/>
              <a:buChar char="-"/>
            </a:pPr>
            <a:r>
              <a:rPr lang="nl-NL" sz="1800" dirty="0"/>
              <a:t>Zet erbij om wat voor feedbackloop het gaat</a:t>
            </a:r>
          </a:p>
          <a:p>
            <a:endParaRPr lang="nl-NL" sz="1800" b="1" dirty="0"/>
          </a:p>
          <a:p>
            <a:endParaRPr lang="nl-NL" sz="1800" dirty="0"/>
          </a:p>
        </p:txBody>
      </p:sp>
      <p:pic>
        <p:nvPicPr>
          <p:cNvPr id="2050" name="Picture 2">
            <a:hlinkClick r:id="rId3"/>
            <a:extLst>
              <a:ext uri="{FF2B5EF4-FFF2-40B4-BE49-F238E27FC236}">
                <a16:creationId xmlns:a16="http://schemas.microsoft.com/office/drawing/2014/main" id="{3D7BED1C-6DA8-42D5-9EA8-BC7B0EE64F1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662983" y="84224"/>
            <a:ext cx="4433887" cy="2957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hlinkClick r:id="rId5"/>
            <a:extLst>
              <a:ext uri="{FF2B5EF4-FFF2-40B4-BE49-F238E27FC236}">
                <a16:creationId xmlns:a16="http://schemas.microsoft.com/office/drawing/2014/main" id="{12D3DDB8-53AE-46CD-99FB-899EFAAD77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77" r="23935"/>
          <a:stretch/>
        </p:blipFill>
        <p:spPr bwMode="auto">
          <a:xfrm>
            <a:off x="9665970" y="2579936"/>
            <a:ext cx="2526030" cy="3397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echnologie staat centraal in circulaire economie - Nieuws -  Engineersonline.nl">
            <a:extLst>
              <a:ext uri="{FF2B5EF4-FFF2-40B4-BE49-F238E27FC236}">
                <a16:creationId xmlns:a16="http://schemas.microsoft.com/office/drawing/2014/main" id="{F103BE8E-96DC-4EA1-A075-73CAD12B5AA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74428" y="3319986"/>
            <a:ext cx="4152899" cy="319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0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499FDF-CDD1-464A-B4C7-5B150E3B80B0}"/>
              </a:ext>
            </a:extLst>
          </p:cNvPr>
          <p:cNvSpPr>
            <a:spLocks noGrp="1"/>
          </p:cNvSpPr>
          <p:nvPr>
            <p:ph type="title"/>
          </p:nvPr>
        </p:nvSpPr>
        <p:spPr/>
        <p:txBody>
          <a:bodyPr/>
          <a:lstStyle/>
          <a:p>
            <a:r>
              <a:rPr lang="nl-NL" dirty="0"/>
              <a:t>Aan het einde van de les</a:t>
            </a:r>
          </a:p>
        </p:txBody>
      </p:sp>
      <p:sp>
        <p:nvSpPr>
          <p:cNvPr id="6" name="Tijdelijke aanduiding voor tekst 5">
            <a:extLst>
              <a:ext uri="{FF2B5EF4-FFF2-40B4-BE49-F238E27FC236}">
                <a16:creationId xmlns:a16="http://schemas.microsoft.com/office/drawing/2014/main" id="{ED8A07C4-62DF-4793-AA8B-242F83820C0A}"/>
              </a:ext>
            </a:extLst>
          </p:cNvPr>
          <p:cNvSpPr>
            <a:spLocks noGrp="1"/>
          </p:cNvSpPr>
          <p:nvPr>
            <p:ph type="body" sz="half" idx="2"/>
          </p:nvPr>
        </p:nvSpPr>
        <p:spPr>
          <a:xfrm>
            <a:off x="609600" y="1435101"/>
            <a:ext cx="5307873" cy="4691063"/>
          </a:xfrm>
        </p:spPr>
        <p:txBody>
          <a:bodyPr>
            <a:normAutofit/>
          </a:bodyPr>
          <a:lstStyle/>
          <a:p>
            <a:pPr marL="285750" indent="-285750">
              <a:buFont typeface="Arial" panose="020B0604020202020204" pitchFamily="34" charset="0"/>
              <a:buChar char="•"/>
            </a:pPr>
            <a:r>
              <a:rPr lang="nl-NL" sz="1800" dirty="0"/>
              <a:t>Weet je wat het verschil is tussen duurzaamheid en </a:t>
            </a:r>
            <a:r>
              <a:rPr lang="nl-NL" sz="1800" dirty="0" err="1"/>
              <a:t>cradle</a:t>
            </a:r>
            <a:r>
              <a:rPr lang="nl-NL" sz="1800" dirty="0"/>
              <a:t> </a:t>
            </a:r>
            <a:r>
              <a:rPr lang="nl-NL" sz="1800" dirty="0" err="1"/>
              <a:t>to</a:t>
            </a:r>
            <a:r>
              <a:rPr lang="nl-NL" sz="1800" dirty="0"/>
              <a:t> </a:t>
            </a:r>
            <a:r>
              <a:rPr lang="nl-NL" sz="1800" dirty="0" err="1"/>
              <a:t>cradle</a:t>
            </a:r>
            <a:endParaRPr lang="nl-NL" sz="1800" dirty="0"/>
          </a:p>
          <a:p>
            <a:pPr marL="285750" indent="-285750">
              <a:buFont typeface="Arial" panose="020B0604020202020204" pitchFamily="34" charset="0"/>
              <a:buChar char="•"/>
            </a:pPr>
            <a:r>
              <a:rPr lang="nl-NL" sz="1800" dirty="0"/>
              <a:t>Weet je welke principes er worden toegepast bij </a:t>
            </a:r>
            <a:r>
              <a:rPr lang="nl-NL" sz="1800" dirty="0" err="1"/>
              <a:t>cradle</a:t>
            </a:r>
            <a:r>
              <a:rPr lang="nl-NL" sz="1800" dirty="0"/>
              <a:t> </a:t>
            </a:r>
            <a:r>
              <a:rPr lang="nl-NL" sz="1800" dirty="0" err="1"/>
              <a:t>to</a:t>
            </a:r>
            <a:r>
              <a:rPr lang="nl-NL" sz="1800" dirty="0"/>
              <a:t> </a:t>
            </a:r>
            <a:r>
              <a:rPr lang="nl-NL" sz="1800" dirty="0" err="1"/>
              <a:t>cradle</a:t>
            </a:r>
            <a:endParaRPr lang="nl-NL" sz="1800" dirty="0"/>
          </a:p>
          <a:p>
            <a:pPr marL="285750" indent="-285750">
              <a:buFont typeface="Arial" panose="020B0604020202020204" pitchFamily="34" charset="0"/>
              <a:buChar char="•"/>
            </a:pPr>
            <a:r>
              <a:rPr lang="nl-NL" sz="1800" dirty="0"/>
              <a:t>Kan je zelf een feedbackloop systeem uitschrijven</a:t>
            </a:r>
          </a:p>
        </p:txBody>
      </p:sp>
      <p:pic>
        <p:nvPicPr>
          <p:cNvPr id="5" name="Picture 2">
            <a:extLst>
              <a:ext uri="{FF2B5EF4-FFF2-40B4-BE49-F238E27FC236}">
                <a16:creationId xmlns:a16="http://schemas.microsoft.com/office/drawing/2014/main" id="{E49B8B30-0EFE-4D32-A922-86748658A2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0174" y="2937509"/>
            <a:ext cx="6603178" cy="356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05119"/>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544</Words>
  <Application>Microsoft Office PowerPoint</Application>
  <PresentationFormat>Breedbeeld</PresentationFormat>
  <Paragraphs>56</Paragraphs>
  <Slides>9</Slides>
  <Notes>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9</vt:i4>
      </vt:variant>
    </vt:vector>
  </HeadingPairs>
  <TitlesOfParts>
    <vt:vector size="16" baseType="lpstr">
      <vt:lpstr>Arial</vt:lpstr>
      <vt:lpstr>Calibri</vt:lpstr>
      <vt:lpstr>Calibri Light</vt:lpstr>
      <vt:lpstr>Open Sans</vt:lpstr>
      <vt:lpstr>Rockwell</vt:lpstr>
      <vt:lpstr>1_Kantoorthema</vt:lpstr>
      <vt:lpstr>2_Kantoorthema</vt:lpstr>
      <vt:lpstr>PowerPoint-presentatie</vt:lpstr>
      <vt:lpstr>Vorige les</vt:lpstr>
      <vt:lpstr>Aan het einde van de les</vt:lpstr>
      <vt:lpstr>Cradle to Cradle</vt:lpstr>
      <vt:lpstr>1. Gesloten kringloop</vt:lpstr>
      <vt:lpstr>2. Hernieuwbare energie</vt:lpstr>
      <vt:lpstr>3. (bio)diversiteit</vt:lpstr>
      <vt:lpstr>Opdracht cradle to cradle</vt:lpstr>
      <vt:lpstr>Aan het einde van 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7</cp:revision>
  <dcterms:created xsi:type="dcterms:W3CDTF">2020-12-08T13:00:50Z</dcterms:created>
  <dcterms:modified xsi:type="dcterms:W3CDTF">2020-12-09T10:40:38Z</dcterms:modified>
</cp:coreProperties>
</file>